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86" r:id="rId5"/>
    <p:sldId id="287" r:id="rId6"/>
    <p:sldId id="263" r:id="rId7"/>
    <p:sldId id="260" r:id="rId8"/>
    <p:sldId id="264" r:id="rId9"/>
    <p:sldId id="266" r:id="rId10"/>
    <p:sldId id="267" r:id="rId11"/>
    <p:sldId id="265" r:id="rId12"/>
    <p:sldId id="271" r:id="rId13"/>
    <p:sldId id="270" r:id="rId14"/>
    <p:sldId id="268" r:id="rId15"/>
    <p:sldId id="272" r:id="rId16"/>
    <p:sldId id="269" r:id="rId17"/>
    <p:sldId id="273" r:id="rId18"/>
    <p:sldId id="274" r:id="rId19"/>
    <p:sldId id="282" r:id="rId20"/>
    <p:sldId id="283" r:id="rId21"/>
    <p:sldId id="284" r:id="rId22"/>
    <p:sldId id="285" r:id="rId23"/>
    <p:sldId id="275" r:id="rId24"/>
    <p:sldId id="276" r:id="rId25"/>
    <p:sldId id="277" r:id="rId26"/>
    <p:sldId id="279" r:id="rId27"/>
    <p:sldId id="280" r:id="rId28"/>
    <p:sldId id="278" r:id="rId29"/>
    <p:sldId id="281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Rokkitt" pitchFamily="2" charset="77"/>
      <p:regular r:id="rId41"/>
      <p:bold r:id="rId42"/>
    </p:embeddedFont>
    <p:embeddedFont>
      <p:font typeface="Rubik" pitchFamily="2" charset="-79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94C644-E205-489D-A2BA-75455913CD63}">
          <p14:sldIdLst>
            <p14:sldId id="256"/>
          </p14:sldIdLst>
        </p14:section>
        <p14:section name="CPU" id="{7883D9BC-773A-4933-9A5B-4EC3027962D9}">
          <p14:sldIdLst>
            <p14:sldId id="257"/>
            <p14:sldId id="258"/>
            <p14:sldId id="286"/>
            <p14:sldId id="287"/>
          </p14:sldIdLst>
        </p14:section>
        <p14:section name="Generaciones de Lenguajes de Progr" id="{98B26391-0600-40F7-A7E1-F84AC4866FC0}">
          <p14:sldIdLst>
            <p14:sldId id="263"/>
            <p14:sldId id="260"/>
            <p14:sldId id="264"/>
            <p14:sldId id="266"/>
            <p14:sldId id="267"/>
            <p14:sldId id="265"/>
          </p14:sldIdLst>
        </p14:section>
        <p14:section name="Java" id="{5C1EFADC-9EC7-4B13-A9EE-013A7BE44F98}">
          <p14:sldIdLst>
            <p14:sldId id="271"/>
            <p14:sldId id="270"/>
            <p14:sldId id="268"/>
            <p14:sldId id="272"/>
            <p14:sldId id="269"/>
            <p14:sldId id="273"/>
            <p14:sldId id="274"/>
            <p14:sldId id="282"/>
          </p14:sldIdLst>
        </p14:section>
        <p14:section name="Ratings" id="{FBE946ED-CC77-4E33-9E3D-FB32AD4015FC}">
          <p14:sldIdLst>
            <p14:sldId id="283"/>
            <p14:sldId id="284"/>
          </p14:sldIdLst>
        </p14:section>
        <p14:section name="Programacion" id="{34A2FF13-B2A0-4703-82C5-0B04FFEC4728}">
          <p14:sldIdLst>
            <p14:sldId id="285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E71E61"/>
    <a:srgbClr val="385723"/>
    <a:srgbClr val="1C7CBB"/>
    <a:srgbClr val="EE9524"/>
    <a:srgbClr val="03A1A4"/>
    <a:srgbClr val="1282A2"/>
    <a:srgbClr val="14151A"/>
    <a:srgbClr val="9C7CA5"/>
    <a:srgbClr val="F55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95741" autoAdjust="0"/>
  </p:normalViewPr>
  <p:slideViewPr>
    <p:cSldViewPr showGuides="1">
      <p:cViewPr varScale="1">
        <p:scale>
          <a:sx n="83" d="100"/>
          <a:sy n="83" d="100"/>
        </p:scale>
        <p:origin x="232" y="65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EFC07-23DE-42DC-8898-3D23F50E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E6291-269F-4017-8EF3-5876289F47E8}" type="datetimeFigureOut">
              <a:rPr lang="en-US" smtClean="0"/>
              <a:t>9/25/23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4AAF-0D39-41F9-A739-48D8AC24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40F39-43DB-40AC-88DF-DB040AB0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D4CB-B0FD-47F7-BD03-A2F41CD63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1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 err="1">
                <a:solidFill>
                  <a:srgbClr val="212738"/>
                </a:solidFill>
              </a:rPr>
              <a:t>Topic</a:t>
            </a:r>
            <a:r>
              <a:rPr lang="es-MX" dirty="0">
                <a:solidFill>
                  <a:srgbClr val="212738"/>
                </a:solidFill>
              </a:rPr>
              <a:t> 4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Introduction</a:t>
            </a:r>
            <a:r>
              <a:rPr lang="es-MX" sz="4000" b="1" dirty="0">
                <a:solidFill>
                  <a:srgbClr val="EF3078"/>
                </a:solidFill>
              </a:rPr>
              <a:t> </a:t>
            </a:r>
            <a:r>
              <a:rPr lang="es-MX" sz="4000" b="1" dirty="0" err="1">
                <a:solidFill>
                  <a:srgbClr val="EF3078"/>
                </a:solidFill>
              </a:rPr>
              <a:t>to</a:t>
            </a:r>
            <a:r>
              <a:rPr lang="es-MX" sz="4000" b="1" dirty="0">
                <a:solidFill>
                  <a:srgbClr val="EF3078"/>
                </a:solidFill>
              </a:rPr>
              <a:t> Java</a:t>
            </a:r>
            <a:endParaRPr lang="en-US" sz="4000" b="1" dirty="0">
              <a:solidFill>
                <a:srgbClr val="EF3078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30C989-AA10-4780-AD2B-8EC265CF24D5}"/>
              </a:ext>
            </a:extLst>
          </p:cNvPr>
          <p:cNvGrpSpPr/>
          <p:nvPr/>
        </p:nvGrpSpPr>
        <p:grpSpPr>
          <a:xfrm>
            <a:off x="0" y="0"/>
            <a:ext cx="12192000" cy="3428997"/>
            <a:chOff x="0" y="1"/>
            <a:chExt cx="12192000" cy="3428997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6E0ED4C-2734-450B-A97B-9DDC548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254"/>
            <a:stretch/>
          </p:blipFill>
          <p:spPr>
            <a:xfrm>
              <a:off x="0" y="1"/>
              <a:ext cx="12192000" cy="1828800"/>
            </a:xfrm>
            <a:prstGeom prst="rect">
              <a:avLst/>
            </a:prstGeom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33D92BB-F12E-41F6-851B-96BB018D8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773" b="3543"/>
            <a:stretch/>
          </p:blipFill>
          <p:spPr>
            <a:xfrm>
              <a:off x="0" y="1752600"/>
              <a:ext cx="12192000" cy="1676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8839200" y="3995319"/>
            <a:ext cx="33528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solidFill>
              <a:srgbClr val="1C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solidFill>
              <a:srgbClr val="1C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1C7CBB"/>
          </a:solidFill>
          <a:ln>
            <a:solidFill>
              <a:srgbClr val="1C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600" b="1" baseline="30000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4GL (Fourth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089662"/>
            <a:ext cx="8416144" cy="246221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Specialized programming language, also known as domain specific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Very specialized programming languages, with the objective to accelerate complex program design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Very high level of abstraction, with simple integration to other components (databases, APIs, frameworks).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SQL, ABAP, MATLAB, LabView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990600"/>
            <a:ext cx="6365763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C8A7EC-55BB-406D-8871-7D159FFBB366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E7FAAA-EEA3-48B8-83CD-6F4130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894" y="3900069"/>
            <a:ext cx="4514251" cy="256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8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8839200" y="3995319"/>
            <a:ext cx="33528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600" b="1" baseline="30000" dirty="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5GL (Fifth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089662"/>
            <a:ext cx="8185162" cy="144655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5GL solves problems by defining a set of rules.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programming language can design algorithms through AI, complex programming, etc.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990600"/>
            <a:ext cx="8219953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70CEB0-D6A3-4710-882F-58C896F6E8EF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34FE45-732B-4576-8A8B-97A08E2CD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91" y="2948690"/>
            <a:ext cx="4254637" cy="29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228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B989-4E15-4BF0-87B6-A0EB9A39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Java?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DFACB-6342-4345-9B10-57E5561D7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061AB-687C-4B6F-995D-B802E8E3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21" y="406244"/>
            <a:ext cx="7931558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6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6D75-0237-46E4-8E8A-7EFB10E1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Java?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4056-37F9-49A2-921E-903F742F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Java is a </a:t>
            </a:r>
            <a:r>
              <a:rPr lang="en-US" b="1" dirty="0">
                <a:solidFill>
                  <a:srgbClr val="E71E61"/>
                </a:solidFill>
              </a:rPr>
              <a:t>high-level </a:t>
            </a:r>
            <a:r>
              <a:rPr lang="en-US" dirty="0"/>
              <a:t>programming language that runs on top of the Java Virtual Machine (JVM). Its main strengths are:</a:t>
            </a:r>
          </a:p>
          <a:p>
            <a:r>
              <a:rPr lang="en-US" b="1" dirty="0">
                <a:solidFill>
                  <a:srgbClr val="EF3078"/>
                </a:solidFill>
              </a:rPr>
              <a:t>Cross-platform</a:t>
            </a:r>
            <a:r>
              <a:rPr lang="en-US" dirty="0"/>
              <a:t> (programs can run on Windows, Mac, Linux, iOS, Android, and almost any modern platform)</a:t>
            </a:r>
          </a:p>
          <a:p>
            <a:r>
              <a:rPr lang="en-US" dirty="0"/>
              <a:t>Wide-spread, you can develop </a:t>
            </a:r>
            <a:r>
              <a:rPr lang="en-US" b="1" dirty="0">
                <a:solidFill>
                  <a:srgbClr val="EF3078"/>
                </a:solidFill>
              </a:rPr>
              <a:t>any type of application:</a:t>
            </a:r>
            <a:r>
              <a:rPr lang="en-US" dirty="0"/>
              <a:t> mobile apps, web, video games, backend software, web services, APIs, etc.</a:t>
            </a:r>
          </a:p>
          <a:p>
            <a:r>
              <a:rPr lang="en-US" dirty="0"/>
              <a:t>Strong Object-Oriented Programming fundamentals</a:t>
            </a:r>
          </a:p>
          <a:p>
            <a:r>
              <a:rPr lang="en-US" dirty="0"/>
              <a:t>Many </a:t>
            </a:r>
            <a:r>
              <a:rPr lang="en-US" b="1" dirty="0">
                <a:solidFill>
                  <a:srgbClr val="EF3078"/>
                </a:solidFill>
              </a:rPr>
              <a:t>similarities to other programming languages</a:t>
            </a:r>
            <a:endParaRPr lang="en-US" dirty="0"/>
          </a:p>
          <a:p>
            <a:r>
              <a:rPr lang="en-US" dirty="0"/>
              <a:t>It is an excellent </a:t>
            </a:r>
            <a:r>
              <a:rPr lang="en-US" b="1" dirty="0">
                <a:solidFill>
                  <a:srgbClr val="EF3078"/>
                </a:solidFill>
              </a:rPr>
              <a:t>first</a:t>
            </a:r>
            <a:r>
              <a:rPr lang="en-US" dirty="0"/>
              <a:t>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34187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7CD9B4-9A7C-4CD2-8C45-803673CD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399"/>
            <a:ext cx="10363200" cy="664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9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67B2-0FEC-46AA-8E75-CC0C4A93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Clases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A5713-91D8-4259-8D3E-FE01505FE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1"/>
            <a:ext cx="11582400" cy="2362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 programs are called </a:t>
            </a:r>
            <a:r>
              <a:rPr lang="en-US" b="1" dirty="0">
                <a:solidFill>
                  <a:srgbClr val="EF3078"/>
                </a:solidFill>
              </a:rPr>
              <a:t>classes</a:t>
            </a:r>
            <a:r>
              <a:rPr lang="en-US" dirty="0"/>
              <a:t>. To execute a class, we must first </a:t>
            </a:r>
            <a:r>
              <a:rPr lang="en-US" b="1" dirty="0">
                <a:solidFill>
                  <a:srgbClr val="EF3078"/>
                </a:solidFill>
              </a:rPr>
              <a:t>compile it</a:t>
            </a:r>
            <a:r>
              <a:rPr lang="en-US" dirty="0"/>
              <a:t>. This is done by the </a:t>
            </a:r>
            <a:r>
              <a:rPr lang="en-US" b="1" dirty="0">
                <a:solidFill>
                  <a:srgbClr val="EF3078"/>
                </a:solidFill>
              </a:rPr>
              <a:t>compiler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java compiler takes a </a:t>
            </a:r>
            <a:r>
              <a:rPr lang="en-US" b="1" dirty="0">
                <a:solidFill>
                  <a:srgbClr val="EF3078"/>
                </a:solidFill>
              </a:rPr>
              <a:t>source code file </a:t>
            </a:r>
            <a:r>
              <a:rPr lang="en-US" dirty="0"/>
              <a:t>(with the .java extension) and converts it into a </a:t>
            </a:r>
            <a:r>
              <a:rPr lang="en-US" b="1" dirty="0">
                <a:solidFill>
                  <a:srgbClr val="EF3078"/>
                </a:solidFill>
              </a:rPr>
              <a:t>bytecode file </a:t>
            </a:r>
            <a:r>
              <a:rPr lang="en-US" dirty="0"/>
              <a:t>(with the .class extension).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A26FF-22D2-4CEC-8B13-F237E08E70A3}"/>
              </a:ext>
            </a:extLst>
          </p:cNvPr>
          <p:cNvGrpSpPr/>
          <p:nvPr/>
        </p:nvGrpSpPr>
        <p:grpSpPr>
          <a:xfrm>
            <a:off x="2743200" y="4038600"/>
            <a:ext cx="2057400" cy="1888775"/>
            <a:chOff x="2743200" y="4038600"/>
            <a:chExt cx="2057400" cy="1888775"/>
          </a:xfrm>
        </p:grpSpPr>
        <p:pic>
          <p:nvPicPr>
            <p:cNvPr id="5" name="Graphic 4" descr="Document">
              <a:extLst>
                <a:ext uri="{FF2B5EF4-FFF2-40B4-BE49-F238E27FC236}">
                  <a16:creationId xmlns:a16="http://schemas.microsoft.com/office/drawing/2014/main" id="{3ED6C37E-A8F6-4F2D-8424-CEA54056E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600" y="4562702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F97E60-0CE4-48DE-B06A-6AE48EE98726}"/>
                </a:ext>
              </a:extLst>
            </p:cNvPr>
            <p:cNvSpPr txBox="1"/>
            <p:nvPr/>
          </p:nvSpPr>
          <p:spPr>
            <a:xfrm>
              <a:off x="2743200" y="40386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 err="1"/>
                <a:t>Source</a:t>
              </a:r>
              <a:r>
                <a:rPr lang="es-MX" dirty="0"/>
                <a:t> File</a:t>
              </a:r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C34C16-C14B-4E8F-B393-06B0FC596186}"/>
                </a:ext>
              </a:extLst>
            </p:cNvPr>
            <p:cNvSpPr/>
            <p:nvPr/>
          </p:nvSpPr>
          <p:spPr>
            <a:xfrm>
              <a:off x="2985655" y="5558043"/>
              <a:ext cx="1524000" cy="36933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latin typeface="Consolas" panose="020B0609020204030204" pitchFamily="49" charset="0"/>
                  <a:cs typeface="Cascadia Code" panose="020B0609020000020004" pitchFamily="49" charset="0"/>
                </a:rPr>
                <a:t>MyProgram.java</a:t>
              </a:r>
              <a:endParaRPr lang="en-US" sz="1200" dirty="0">
                <a:latin typeface="Consolas" panose="020B06090202040302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D8E24D-82CF-4DE4-92AF-7CE3F7DF9F16}"/>
              </a:ext>
            </a:extLst>
          </p:cNvPr>
          <p:cNvGrpSpPr/>
          <p:nvPr/>
        </p:nvGrpSpPr>
        <p:grpSpPr>
          <a:xfrm>
            <a:off x="7086600" y="4084720"/>
            <a:ext cx="2057400" cy="1842655"/>
            <a:chOff x="7086600" y="4084720"/>
            <a:chExt cx="2057400" cy="1842655"/>
          </a:xfrm>
        </p:grpSpPr>
        <p:pic>
          <p:nvPicPr>
            <p:cNvPr id="7" name="Graphic 6" descr="Document">
              <a:extLst>
                <a:ext uri="{FF2B5EF4-FFF2-40B4-BE49-F238E27FC236}">
                  <a16:creationId xmlns:a16="http://schemas.microsoft.com/office/drawing/2014/main" id="{86139F8E-9756-4676-9DE2-4D021433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0500" y="4562702"/>
              <a:ext cx="914400" cy="91440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CF1749-5D3E-4DC9-A8A1-51EDEE7AB7D2}"/>
                </a:ext>
              </a:extLst>
            </p:cNvPr>
            <p:cNvGrpSpPr/>
            <p:nvPr/>
          </p:nvGrpSpPr>
          <p:grpSpPr>
            <a:xfrm>
              <a:off x="7086600" y="4084720"/>
              <a:ext cx="2057400" cy="1842655"/>
              <a:chOff x="7086600" y="4084720"/>
              <a:chExt cx="2057400" cy="1842655"/>
            </a:xfrm>
          </p:grpSpPr>
          <p:pic>
            <p:nvPicPr>
              <p:cNvPr id="9" name="Graphic 8" descr="Document">
                <a:extLst>
                  <a:ext uri="{FF2B5EF4-FFF2-40B4-BE49-F238E27FC236}">
                    <a16:creationId xmlns:a16="http://schemas.microsoft.com/office/drawing/2014/main" id="{6B8072C1-41F2-4DBF-BE97-9A44E0317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24355" y="456270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11A5BC0-7CD0-465F-AF62-107076110A82}"/>
                  </a:ext>
                </a:extLst>
              </p:cNvPr>
              <p:cNvSpPr/>
              <p:nvPr/>
            </p:nvSpPr>
            <p:spPr>
              <a:xfrm>
                <a:off x="7505700" y="5558043"/>
                <a:ext cx="1524000" cy="36933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 err="1">
                    <a:latin typeface="Consolas" panose="020B0609020204030204" pitchFamily="49" charset="0"/>
                    <a:cs typeface="Cascadia Code" panose="020B0609020000020004" pitchFamily="49" charset="0"/>
                  </a:rPr>
                  <a:t>MyProgram.class</a:t>
                </a:r>
                <a:endParaRPr lang="en-US" sz="1200" dirty="0">
                  <a:latin typeface="Consolas" panose="020B06090202040302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06D799-CCE0-4BDF-86D3-F797BDA4B737}"/>
                  </a:ext>
                </a:extLst>
              </p:cNvPr>
              <p:cNvSpPr txBox="1"/>
              <p:nvPr/>
            </p:nvSpPr>
            <p:spPr>
              <a:xfrm>
                <a:off x="7086600" y="4084720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 err="1"/>
                  <a:t>Bytecode</a:t>
                </a:r>
                <a:r>
                  <a:rPr lang="es-MX" dirty="0"/>
                  <a:t> file</a:t>
                </a:r>
                <a:endParaRPr lang="en-US" dirty="0"/>
              </a:p>
            </p:txBody>
          </p:sp>
        </p:grp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21D6E2-CEAA-4BE0-AD7E-1BCDB5B56162}"/>
              </a:ext>
            </a:extLst>
          </p:cNvPr>
          <p:cNvSpPr/>
          <p:nvPr/>
        </p:nvSpPr>
        <p:spPr>
          <a:xfrm>
            <a:off x="5286374" y="4775077"/>
            <a:ext cx="1619250" cy="7020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Compilador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4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F1D0-E6E8-43E6-B779-D0415536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Compiler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8FAC2-002D-4D45-B3F2-D681481B4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Compilers are programs that translate source code into something the computer can understand and execute. </a:t>
            </a:r>
          </a:p>
          <a:p>
            <a:pPr marL="0" indent="0">
              <a:buNone/>
            </a:pPr>
            <a:r>
              <a:rPr lang="en-US" dirty="0"/>
              <a:t>Compilers vary vastly in complexity and functions across programming languages, but for Java, the compiler takes care of the following functions: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Reads </a:t>
            </a:r>
            <a:r>
              <a:rPr lang="en-US" dirty="0"/>
              <a:t>source code file (or sometimes many files).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Verifies </a:t>
            </a:r>
            <a:r>
              <a:rPr lang="en-US" dirty="0"/>
              <a:t>the consistency of the code, through lexical, semantic, and syntactic validations.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Generates</a:t>
            </a:r>
            <a:r>
              <a:rPr lang="en-US" dirty="0"/>
              <a:t> bytecode files.</a:t>
            </a:r>
          </a:p>
        </p:txBody>
      </p:sp>
    </p:spTree>
    <p:extLst>
      <p:ext uri="{BB962C8B-B14F-4D97-AF65-F5344CB8AC3E}">
        <p14:creationId xmlns:p14="http://schemas.microsoft.com/office/powerpoint/2010/main" val="2253661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CE070-BB26-4FC3-8E45-46F5B0BC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7" y="403069"/>
            <a:ext cx="6902805" cy="60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6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0A3A-00BA-4A06-A3A2-960C1525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Java Virtual Machine (JVM)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6476-209B-41C0-89AA-4B0691DFD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Java </a:t>
            </a:r>
            <a:r>
              <a:rPr lang="es-ES" dirty="0" err="1"/>
              <a:t>runs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top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execution</a:t>
            </a:r>
            <a:r>
              <a:rPr lang="es-ES" dirty="0"/>
              <a:t> </a:t>
            </a:r>
            <a:r>
              <a:rPr lang="es-ES" dirty="0" err="1"/>
              <a:t>environment</a:t>
            </a:r>
            <a:r>
              <a:rPr lang="es-ES" dirty="0"/>
              <a:t> </a:t>
            </a:r>
            <a:r>
              <a:rPr lang="es-ES" dirty="0" err="1"/>
              <a:t>called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Java Virtual Machine (JVM). </a:t>
            </a:r>
          </a:p>
          <a:p>
            <a:pPr marL="0" indent="0">
              <a:buNone/>
            </a:pPr>
            <a:r>
              <a:rPr lang="es-ES" dirty="0" err="1"/>
              <a:t>When</a:t>
            </a:r>
            <a:r>
              <a:rPr lang="es-ES" dirty="0"/>
              <a:t> running </a:t>
            </a:r>
            <a:r>
              <a:rPr lang="es-ES" dirty="0" err="1"/>
              <a:t>any</a:t>
            </a:r>
            <a:r>
              <a:rPr lang="es-ES" dirty="0"/>
              <a:t> Java-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program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JVM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loaded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RAM.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 err="1">
                <a:solidFill>
                  <a:srgbClr val="EF3078"/>
                </a:solidFill>
              </a:rPr>
              <a:t>Extract</a:t>
            </a:r>
            <a:r>
              <a:rPr lang="es-ES" b="1" dirty="0">
                <a:solidFill>
                  <a:srgbClr val="EF3078"/>
                </a:solidFill>
              </a:rPr>
              <a:t> </a:t>
            </a:r>
            <a:r>
              <a:rPr lang="es-ES" b="1" dirty="0" err="1">
                <a:solidFill>
                  <a:srgbClr val="EF3078"/>
                </a:solidFill>
              </a:rPr>
              <a:t>the</a:t>
            </a:r>
            <a:r>
              <a:rPr lang="es-ES" b="1" dirty="0">
                <a:solidFill>
                  <a:srgbClr val="EF3078"/>
                </a:solidFill>
              </a:rPr>
              <a:t> </a:t>
            </a:r>
            <a:r>
              <a:rPr lang="es-ES" b="1" dirty="0" err="1">
                <a:solidFill>
                  <a:srgbClr val="EF3078"/>
                </a:solidFill>
              </a:rPr>
              <a:t>bytecode</a:t>
            </a:r>
            <a:r>
              <a:rPr lang="es-ES" b="1" dirty="0">
                <a:solidFill>
                  <a:srgbClr val="EF3078"/>
                </a:solidFill>
              </a:rPr>
              <a:t> </a:t>
            </a:r>
            <a:r>
              <a:rPr lang="es-ES" dirty="0"/>
              <a:t>(.</a:t>
            </a:r>
            <a:r>
              <a:rPr lang="es-ES" dirty="0" err="1"/>
              <a:t>class</a:t>
            </a:r>
            <a:r>
              <a:rPr lang="es-ES" dirty="0"/>
              <a:t>) and </a:t>
            </a:r>
            <a:r>
              <a:rPr lang="es-ES" dirty="0" err="1"/>
              <a:t>interpret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depending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running </a:t>
            </a:r>
            <a:r>
              <a:rPr lang="es-ES" dirty="0" err="1"/>
              <a:t>on</a:t>
            </a:r>
            <a:r>
              <a:rPr lang="es-ES" dirty="0"/>
              <a:t> (Android, Windows, Mac, Linux, etc.) 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Ensures</a:t>
            </a:r>
            <a:r>
              <a:rPr lang="es-ES" dirty="0"/>
              <a:t> </a:t>
            </a:r>
            <a:r>
              <a:rPr lang="es-ES" dirty="0" err="1"/>
              <a:t>bytecode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 err="1">
                <a:solidFill>
                  <a:srgbClr val="EF3078"/>
                </a:solidFill>
              </a:rPr>
              <a:t>secure</a:t>
            </a:r>
            <a:r>
              <a:rPr lang="es-E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¡</a:t>
            </a:r>
            <a:r>
              <a:rPr lang="es-ES" b="1" dirty="0">
                <a:solidFill>
                  <a:srgbClr val="EF3078"/>
                </a:solidFill>
              </a:rPr>
              <a:t>Run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programs</a:t>
            </a:r>
            <a:r>
              <a:rPr lang="es-ES" dirty="0"/>
              <a:t>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8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BF12-D1F7-4EF4-A8F1-50F767C4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!!CPU">
            <a:extLst>
              <a:ext uri="{FF2B5EF4-FFF2-40B4-BE49-F238E27FC236}">
                <a16:creationId xmlns:a16="http://schemas.microsoft.com/office/drawing/2014/main" id="{B9D669E1-CCFC-46DB-B1F7-FD40B5CB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36" t="5556" r="16980" b="47778"/>
          <a:stretch/>
        </p:blipFill>
        <p:spPr>
          <a:xfrm>
            <a:off x="761999" y="1564907"/>
            <a:ext cx="3352801" cy="32004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29A4B1F-D3B6-4A03-8448-6EE62AD64202}"/>
              </a:ext>
            </a:extLst>
          </p:cNvPr>
          <p:cNvSpPr/>
          <p:nvPr/>
        </p:nvSpPr>
        <p:spPr>
          <a:xfrm>
            <a:off x="4495800" y="1295400"/>
            <a:ext cx="1447800" cy="1219200"/>
          </a:xfrm>
          <a:prstGeom prst="wedgeEllipseCallout">
            <a:avLst>
              <a:gd name="adj1" fmla="val -60014"/>
              <a:gd name="adj2" fmla="val 45880"/>
            </a:avLst>
          </a:prstGeom>
          <a:noFill/>
          <a:ln w="57150">
            <a:solidFill>
              <a:srgbClr val="14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14151A"/>
                </a:solidFill>
              </a:rPr>
              <a:t>1</a:t>
            </a:r>
            <a:endParaRPr lang="en-US" dirty="0">
              <a:solidFill>
                <a:srgbClr val="14151A"/>
              </a:solidFill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C916138-D0E1-4E92-AE81-5541926FA312}"/>
              </a:ext>
            </a:extLst>
          </p:cNvPr>
          <p:cNvSpPr/>
          <p:nvPr/>
        </p:nvSpPr>
        <p:spPr>
          <a:xfrm>
            <a:off x="4495800" y="3505200"/>
            <a:ext cx="1447800" cy="1219200"/>
          </a:xfrm>
          <a:prstGeom prst="wedgeEllipseCallout">
            <a:avLst>
              <a:gd name="adj1" fmla="val -60014"/>
              <a:gd name="adj2" fmla="val -43009"/>
            </a:avLst>
          </a:prstGeom>
          <a:noFill/>
          <a:ln w="57150">
            <a:solidFill>
              <a:srgbClr val="14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14151A"/>
                </a:solidFill>
              </a:rPr>
              <a:t>0</a:t>
            </a:r>
            <a:endParaRPr lang="en-US" dirty="0">
              <a:solidFill>
                <a:srgbClr val="14151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7AFA3-17D9-49BA-A919-7DED6197457C}"/>
              </a:ext>
            </a:extLst>
          </p:cNvPr>
          <p:cNvSpPr txBox="1"/>
          <p:nvPr/>
        </p:nvSpPr>
        <p:spPr>
          <a:xfrm>
            <a:off x="6248402" y="1132581"/>
            <a:ext cx="579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/>
              <a:t>Let’s</a:t>
            </a:r>
            <a:r>
              <a:rPr lang="es-MX" sz="3200" dirty="0"/>
              <a:t> </a:t>
            </a:r>
            <a:r>
              <a:rPr lang="es-MX" sz="3200" dirty="0" err="1"/>
              <a:t>remember</a:t>
            </a:r>
            <a:r>
              <a:rPr lang="es-MX" sz="3200" dirty="0"/>
              <a:t> </a:t>
            </a:r>
            <a:r>
              <a:rPr lang="es-MX" sz="3200" dirty="0" err="1"/>
              <a:t>computers</a:t>
            </a:r>
            <a:r>
              <a:rPr lang="es-MX" sz="3200" dirty="0"/>
              <a:t> </a:t>
            </a:r>
            <a:r>
              <a:rPr lang="es-MX" sz="3200" dirty="0" err="1"/>
              <a:t>process</a:t>
            </a:r>
            <a:r>
              <a:rPr lang="es-MX" sz="3200" dirty="0"/>
              <a:t> </a:t>
            </a:r>
            <a:r>
              <a:rPr lang="es-MX" sz="3200" dirty="0" err="1"/>
              <a:t>information</a:t>
            </a:r>
            <a:r>
              <a:rPr lang="es-MX" sz="3200" dirty="0"/>
              <a:t> in </a:t>
            </a:r>
            <a:r>
              <a:rPr lang="es-MX" sz="3200" dirty="0" err="1"/>
              <a:t>binary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277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820A229-B510-46C0-9C1B-E3497A11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0" y="914400"/>
            <a:ext cx="11418339" cy="4724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4ACA84-50B2-420D-9A2E-197BE07B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TIOBE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02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EF08FF-C0F5-40D8-A661-ECE3F4D7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855354" cy="54612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6B2524-8919-45B1-88EF-51E22C5F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Github’s</a:t>
            </a:r>
            <a:r>
              <a:rPr lang="es-MX" dirty="0"/>
              <a:t> </a:t>
            </a:r>
            <a:r>
              <a:rPr lang="es-MX" dirty="0" err="1"/>
              <a:t>Octoverse</a:t>
            </a:r>
            <a:r>
              <a:rPr lang="es-MX" dirty="0"/>
              <a:t>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64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FF25-FB19-427C-83E2-F0CAA74C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Before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begin</a:t>
            </a:r>
            <a:r>
              <a:rPr lang="es-MX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31A4-73EB-40C4-95C2-1E11CAFA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very</a:t>
            </a:r>
            <a:r>
              <a:rPr lang="es-MX" dirty="0"/>
              <a:t> </a:t>
            </a:r>
            <a:r>
              <a:rPr lang="es-MX" dirty="0" err="1"/>
              <a:t>strict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syntax</a:t>
            </a:r>
            <a:r>
              <a:rPr lang="es-MX" dirty="0"/>
              <a:t> and </a:t>
            </a:r>
            <a:r>
              <a:rPr lang="es-MX" dirty="0" err="1"/>
              <a:t>spelling</a:t>
            </a:r>
            <a:r>
              <a:rPr lang="es-MX" dirty="0"/>
              <a:t> </a:t>
            </a:r>
            <a:r>
              <a:rPr lang="es-MX" dirty="0" err="1"/>
              <a:t>mistakes</a:t>
            </a:r>
            <a:r>
              <a:rPr lang="es-MX" dirty="0"/>
              <a:t>.</a:t>
            </a:r>
          </a:p>
          <a:p>
            <a:pPr lvl="1"/>
            <a:r>
              <a:rPr lang="es-MX" dirty="0"/>
              <a:t>“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goood</a:t>
            </a:r>
            <a:r>
              <a:rPr lang="es-MX" dirty="0"/>
              <a:t> </a:t>
            </a:r>
            <a:r>
              <a:rPr lang="es-MX" dirty="0" err="1"/>
              <a:t>day</a:t>
            </a:r>
            <a:r>
              <a:rPr lang="es-MX" dirty="0"/>
              <a:t>“. </a:t>
            </a:r>
            <a:r>
              <a:rPr lang="es-MX" b="1" dirty="0">
                <a:solidFill>
                  <a:srgbClr val="EF3078"/>
                </a:solidFill>
              </a:rPr>
              <a:t>¡</a:t>
            </a:r>
            <a:r>
              <a:rPr lang="es-MX" b="1" dirty="0" err="1">
                <a:solidFill>
                  <a:srgbClr val="EF3078"/>
                </a:solidFill>
              </a:rPr>
              <a:t>We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understand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this</a:t>
            </a:r>
            <a:r>
              <a:rPr lang="es-MX" b="1" dirty="0">
                <a:solidFill>
                  <a:srgbClr val="EF3078"/>
                </a:solidFill>
              </a:rPr>
              <a:t>! </a:t>
            </a:r>
            <a:r>
              <a:rPr lang="es-MX" b="1" dirty="0" err="1">
                <a:solidFill>
                  <a:srgbClr val="EF3078"/>
                </a:solidFill>
              </a:rPr>
              <a:t>Computer’s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don’t</a:t>
            </a:r>
            <a:r>
              <a:rPr lang="es-MX" b="1" dirty="0">
                <a:solidFill>
                  <a:srgbClr val="EF3078"/>
                </a:solidFill>
              </a:rPr>
              <a:t>.</a:t>
            </a:r>
          </a:p>
          <a:p>
            <a:r>
              <a:rPr lang="es-MX" dirty="0"/>
              <a:t>UPPER and </a:t>
            </a:r>
            <a:r>
              <a:rPr lang="es-MX" dirty="0" err="1"/>
              <a:t>lowercase</a:t>
            </a:r>
            <a:r>
              <a:rPr lang="es-MX" dirty="0"/>
              <a:t> </a:t>
            </a:r>
            <a:r>
              <a:rPr lang="es-MX" b="1" dirty="0" err="1">
                <a:solidFill>
                  <a:srgbClr val="EF3078"/>
                </a:solidFill>
              </a:rPr>
              <a:t>make</a:t>
            </a:r>
            <a:r>
              <a:rPr lang="es-MX" b="1" dirty="0">
                <a:solidFill>
                  <a:srgbClr val="EF3078"/>
                </a:solidFill>
              </a:rPr>
              <a:t> a </a:t>
            </a:r>
            <a:r>
              <a:rPr lang="es-MX" b="1" dirty="0" err="1">
                <a:solidFill>
                  <a:srgbClr val="EF3078"/>
                </a:solidFill>
              </a:rPr>
              <a:t>difference</a:t>
            </a:r>
            <a:r>
              <a:rPr lang="es-MX" dirty="0"/>
              <a:t>.</a:t>
            </a:r>
          </a:p>
          <a:p>
            <a:r>
              <a:rPr lang="es-MX" b="1" dirty="0" err="1">
                <a:solidFill>
                  <a:srgbClr val="EF3078"/>
                </a:solidFill>
              </a:rPr>
              <a:t>Spacing</a:t>
            </a:r>
            <a:r>
              <a:rPr lang="es-MX" b="1" dirty="0">
                <a:solidFill>
                  <a:srgbClr val="EF3078"/>
                </a:solidFill>
              </a:rPr>
              <a:t> and </a:t>
            </a:r>
            <a:r>
              <a:rPr lang="es-MX" b="1" dirty="0" err="1">
                <a:solidFill>
                  <a:srgbClr val="EF3078"/>
                </a:solidFill>
              </a:rPr>
              <a:t>identation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is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flexbile</a:t>
            </a:r>
            <a:endParaRPr lang="es-MX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911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4D48B3-8EC3-4FC4-8D97-A50011265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4"/>
          <a:stretch/>
        </p:blipFill>
        <p:spPr>
          <a:xfrm>
            <a:off x="-13855" y="0"/>
            <a:ext cx="12205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886A8-E70F-48C6-99AC-A10FF543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F554A2-33B4-4644-AE7E-CA5897BC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7D6D5B-7227-C8B2-BFC6-790AD965827A}"/>
              </a:ext>
            </a:extLst>
          </p:cNvPr>
          <p:cNvSpPr/>
          <p:nvPr/>
        </p:nvSpPr>
        <p:spPr>
          <a:xfrm>
            <a:off x="381000" y="2743200"/>
            <a:ext cx="11506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 name is HelloWorld. The filename should also be called by its class name + “.java”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this case, it would be HelloWorld.java.</a:t>
            </a:r>
          </a:p>
        </p:txBody>
      </p:sp>
    </p:spTree>
    <p:extLst>
      <p:ext uri="{BB962C8B-B14F-4D97-AF65-F5344CB8AC3E}">
        <p14:creationId xmlns:p14="http://schemas.microsoft.com/office/powerpoint/2010/main" val="221941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33D792AF-A8CD-4404-805A-AC0AE73B1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0AFDCD-43F6-A7EC-A798-F3CDDDD7D231}"/>
              </a:ext>
            </a:extLst>
          </p:cNvPr>
          <p:cNvSpPr/>
          <p:nvPr/>
        </p:nvSpPr>
        <p:spPr>
          <a:xfrm>
            <a:off x="342900" y="2628900"/>
            <a:ext cx="11506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class code would be found between the brackets { }. Anything before or after is not part of the class.</a:t>
            </a:r>
          </a:p>
        </p:txBody>
      </p:sp>
    </p:spTree>
    <p:extLst>
      <p:ext uri="{BB962C8B-B14F-4D97-AF65-F5344CB8AC3E}">
        <p14:creationId xmlns:p14="http://schemas.microsoft.com/office/powerpoint/2010/main" val="3115775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53B042-5F63-4A10-9B12-BDD23DA77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5D37A6-FE61-1CDD-8AA5-6ECB7E042C8D}"/>
              </a:ext>
            </a:extLst>
          </p:cNvPr>
          <p:cNvSpPr/>
          <p:nvPr/>
        </p:nvSpPr>
        <p:spPr>
          <a:xfrm>
            <a:off x="533400" y="2628900"/>
            <a:ext cx="11506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code inside the main method will be executed once the program is run. </a:t>
            </a:r>
          </a:p>
        </p:txBody>
      </p:sp>
    </p:spTree>
    <p:extLst>
      <p:ext uri="{BB962C8B-B14F-4D97-AF65-F5344CB8AC3E}">
        <p14:creationId xmlns:p14="http://schemas.microsoft.com/office/powerpoint/2010/main" val="2246690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46B73D9-DA20-47EA-AEAE-0263A2EC6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187688-1ABD-485D-5980-287106059F22}"/>
              </a:ext>
            </a:extLst>
          </p:cNvPr>
          <p:cNvSpPr/>
          <p:nvPr/>
        </p:nvSpPr>
        <p:spPr>
          <a:xfrm>
            <a:off x="533400" y="2628900"/>
            <a:ext cx="11506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instruction will print the message “Hello, World” to the output console</a:t>
            </a:r>
          </a:p>
        </p:txBody>
      </p:sp>
    </p:spTree>
    <p:extLst>
      <p:ext uri="{BB962C8B-B14F-4D97-AF65-F5344CB8AC3E}">
        <p14:creationId xmlns:p14="http://schemas.microsoft.com/office/powerpoint/2010/main" val="96210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9D1F02-F74D-46F7-B649-FB0E84E9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FF24A7-37D1-42DF-9A29-B58539846668}"/>
              </a:ext>
            </a:extLst>
          </p:cNvPr>
          <p:cNvSpPr/>
          <p:nvPr/>
        </p:nvSpPr>
        <p:spPr>
          <a:xfrm>
            <a:off x="457200" y="3429000"/>
            <a:ext cx="1143000" cy="533400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05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E03AE-921D-48DE-9552-162B847DAF81}"/>
              </a:ext>
            </a:extLst>
          </p:cNvPr>
          <p:cNvSpPr/>
          <p:nvPr/>
        </p:nvSpPr>
        <p:spPr>
          <a:xfrm>
            <a:off x="1600200" y="3429000"/>
            <a:ext cx="1143000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03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F9BE0C-8BDA-40D9-BC5A-EC9117CD0E33}"/>
              </a:ext>
            </a:extLst>
          </p:cNvPr>
          <p:cNvSpPr/>
          <p:nvPr/>
        </p:nvSpPr>
        <p:spPr>
          <a:xfrm>
            <a:off x="2743200" y="3429000"/>
            <a:ext cx="1143000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A1</a:t>
            </a:r>
            <a:endParaRPr lang="en-US" dirty="0"/>
          </a:p>
        </p:txBody>
      </p:sp>
      <p:pic>
        <p:nvPicPr>
          <p:cNvPr id="5" name="!!CPU">
            <a:extLst>
              <a:ext uri="{FF2B5EF4-FFF2-40B4-BE49-F238E27FC236}">
                <a16:creationId xmlns:a16="http://schemas.microsoft.com/office/drawing/2014/main" id="{B9D669E1-CCFC-46DB-B1F7-FD40B5CB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36" t="5556" r="16980" b="47778"/>
          <a:stretch/>
        </p:blipFill>
        <p:spPr>
          <a:xfrm>
            <a:off x="4495800" y="1981200"/>
            <a:ext cx="3733800" cy="356408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5C9B556-D389-4A42-881A-CDA2BA58E369}"/>
              </a:ext>
            </a:extLst>
          </p:cNvPr>
          <p:cNvSpPr/>
          <p:nvPr/>
        </p:nvSpPr>
        <p:spPr>
          <a:xfrm>
            <a:off x="228600" y="4360718"/>
            <a:ext cx="1143000" cy="668482"/>
          </a:xfrm>
          <a:prstGeom prst="wedgeRoundRectCallout">
            <a:avLst>
              <a:gd name="adj1" fmla="val 23796"/>
              <a:gd name="adj2" fmla="val -97240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ADD</a:t>
            </a:r>
          </a:p>
          <a:p>
            <a:pPr algn="ctr"/>
            <a:r>
              <a:rPr lang="es-MX" sz="1200" dirty="0" err="1">
                <a:solidFill>
                  <a:schemeClr val="tx1"/>
                </a:solidFill>
              </a:rPr>
              <a:t>opcode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34583B8-B4C3-45E0-A04D-A95CD88410D2}"/>
              </a:ext>
            </a:extLst>
          </p:cNvPr>
          <p:cNvSpPr/>
          <p:nvPr/>
        </p:nvSpPr>
        <p:spPr>
          <a:xfrm>
            <a:off x="1752600" y="4360718"/>
            <a:ext cx="838200" cy="533400"/>
          </a:xfrm>
          <a:prstGeom prst="wedgeRoundRectCallout">
            <a:avLst>
              <a:gd name="adj1" fmla="val 13052"/>
              <a:gd name="adj2" fmla="val -105032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0x03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F5A2666-AB06-499E-9C47-64CF4FB432E7}"/>
              </a:ext>
            </a:extLst>
          </p:cNvPr>
          <p:cNvSpPr/>
          <p:nvPr/>
        </p:nvSpPr>
        <p:spPr>
          <a:xfrm>
            <a:off x="2933700" y="4360718"/>
            <a:ext cx="838200" cy="533400"/>
          </a:xfrm>
          <a:prstGeom prst="wedgeRoundRectCallout">
            <a:avLst>
              <a:gd name="adj1" fmla="val 15531"/>
              <a:gd name="adj2" fmla="val -101136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0xA1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Single gear">
            <a:extLst>
              <a:ext uri="{FF2B5EF4-FFF2-40B4-BE49-F238E27FC236}">
                <a16:creationId xmlns:a16="http://schemas.microsoft.com/office/drawing/2014/main" id="{4E3C808B-7CF9-45A8-A9E3-E679C620B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47180">
            <a:off x="8860162" y="822738"/>
            <a:ext cx="1244909" cy="1244909"/>
          </a:xfrm>
          <a:prstGeom prst="rect">
            <a:avLst/>
          </a:prstGeom>
        </p:spPr>
      </p:pic>
      <p:pic>
        <p:nvPicPr>
          <p:cNvPr id="12" name="Graphic 11" descr="Single gear">
            <a:extLst>
              <a:ext uri="{FF2B5EF4-FFF2-40B4-BE49-F238E27FC236}">
                <a16:creationId xmlns:a16="http://schemas.microsoft.com/office/drawing/2014/main" id="{B008B666-467C-4F41-8570-BD6D882D5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2209" y="1524000"/>
            <a:ext cx="1305791" cy="1305791"/>
          </a:xfrm>
          <a:prstGeom prst="rect">
            <a:avLst/>
          </a:prstGeom>
        </p:spPr>
      </p:pic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74D4E3AD-1A14-459C-A493-0BDDDCF4E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07651">
            <a:off x="9752425" y="574608"/>
            <a:ext cx="1452509" cy="1452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E61142-3BAD-42A5-846C-34BFC185B671}"/>
              </a:ext>
            </a:extLst>
          </p:cNvPr>
          <p:cNvSpPr txBox="1"/>
          <p:nvPr/>
        </p:nvSpPr>
        <p:spPr>
          <a:xfrm>
            <a:off x="9122607" y="4298494"/>
            <a:ext cx="2633586" cy="830997"/>
          </a:xfrm>
          <a:prstGeom prst="rect">
            <a:avLst/>
          </a:prstGeom>
          <a:solidFill>
            <a:srgbClr val="EF30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err="1">
                <a:solidFill>
                  <a:schemeClr val="bg1"/>
                </a:solidFill>
              </a:rPr>
              <a:t>Result</a:t>
            </a:r>
            <a:endParaRPr lang="es-MX" sz="2400" b="1" dirty="0">
              <a:solidFill>
                <a:schemeClr val="bg1"/>
              </a:solidFill>
            </a:endParaRPr>
          </a:p>
          <a:p>
            <a:pPr algn="ctr"/>
            <a:r>
              <a:rPr lang="es-MX" sz="2400" b="1" dirty="0">
                <a:solidFill>
                  <a:schemeClr val="bg1"/>
                </a:solidFill>
              </a:rPr>
              <a:t>0xA4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EA07E7-AA12-4380-8979-BA1AF2302C16}"/>
              </a:ext>
            </a:extLst>
          </p:cNvPr>
          <p:cNvSpPr/>
          <p:nvPr/>
        </p:nvSpPr>
        <p:spPr>
          <a:xfrm>
            <a:off x="914400" y="2514600"/>
            <a:ext cx="457200" cy="4572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A467F-9696-4B41-B69F-FD5293C7FB8C}"/>
              </a:ext>
            </a:extLst>
          </p:cNvPr>
          <p:cNvSpPr/>
          <p:nvPr/>
        </p:nvSpPr>
        <p:spPr>
          <a:xfrm>
            <a:off x="5715000" y="1343892"/>
            <a:ext cx="457200" cy="4572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07B9E9-0A20-4431-B16A-FB463659D767}"/>
              </a:ext>
            </a:extLst>
          </p:cNvPr>
          <p:cNvSpPr/>
          <p:nvPr/>
        </p:nvSpPr>
        <p:spPr>
          <a:xfrm>
            <a:off x="8566174" y="385258"/>
            <a:ext cx="457200" cy="4572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3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5DA582-FC3E-4967-A80F-DCD56BE1E8DD}"/>
              </a:ext>
            </a:extLst>
          </p:cNvPr>
          <p:cNvSpPr/>
          <p:nvPr/>
        </p:nvSpPr>
        <p:spPr>
          <a:xfrm>
            <a:off x="9274415" y="3695700"/>
            <a:ext cx="457200" cy="4572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40938 0.0043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69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35938 0.0043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69" y="20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30313 0.0043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4" grpId="0" animBg="1"/>
      <p:bldP spid="4" grpId="1" animBg="1"/>
      <p:bldP spid="8" grpId="0" animBg="1"/>
      <p:bldP spid="8" grpId="1" animBg="1"/>
      <p:bldP spid="11" grpId="0" animBg="1"/>
      <p:bldP spid="11" grpId="1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47F7-2947-228F-5877-3A3E8F96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X" dirty="0"/>
              <a:t>Fortran Punch Card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DDA588F-EEBA-D6CF-D65B-953B28408F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4" y="1295400"/>
            <a:ext cx="10772711" cy="5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1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47F7-2947-228F-5877-3A3E8F96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X" dirty="0"/>
              <a:t>Java Class</a:t>
            </a:r>
          </a:p>
        </p:txBody>
      </p:sp>
      <p:pic>
        <p:nvPicPr>
          <p:cNvPr id="3074" name="Picture 2" descr="Java Class, methods, instance variables - w3resource">
            <a:extLst>
              <a:ext uri="{FF2B5EF4-FFF2-40B4-BE49-F238E27FC236}">
                <a16:creationId xmlns:a16="http://schemas.microsoft.com/office/drawing/2014/main" id="{E9C90422-CAF7-ED63-4365-53B6737C8E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39570"/>
            <a:ext cx="8686800" cy="53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08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6"/>
            <a:ext cx="0" cy="36327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4676360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651656" y="2961830"/>
            <a:ext cx="191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baseline="30000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3600" b="1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2807968" y="4382611"/>
            <a:ext cx="197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baseline="30000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3600" b="1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667000" y="2099846"/>
            <a:ext cx="238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 language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083621" y="2961830"/>
            <a:ext cx="193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600" b="1" baseline="30000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36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4648200" y="5602985"/>
            <a:ext cx="381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Level programming languages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217704" y="4382611"/>
            <a:ext cx="215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600" b="1" baseline="30000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7217704" y="1926108"/>
            <a:ext cx="268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programming languages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541493" y="2961830"/>
            <a:ext cx="204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600" b="1" baseline="30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8991600" y="5602985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Programming Languages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597932" y="5335519"/>
            <a:ext cx="1881163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4863343" y="6237241"/>
            <a:ext cx="340724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220200" y="6187760"/>
            <a:ext cx="2483765" cy="2461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757933" y="2009051"/>
            <a:ext cx="22921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425573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Languages Generations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579029" y="4816901"/>
            <a:ext cx="2062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Machine Language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DF67D57-8EDA-4F91-A645-BFB8A1D6A0FE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009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00"/>
                            </p:stCondLst>
                            <p:childTnLst>
                              <p:par>
                                <p:cTn id="2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0"/>
                            </p:stCondLst>
                            <p:childTnLst>
                              <p:par>
                                <p:cTn id="2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000"/>
                            </p:stCondLst>
                            <p:childTnLst>
                              <p:par>
                                <p:cTn id="2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4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7010399" y="3995319"/>
            <a:ext cx="5181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baseline="30000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3600" b="1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1GL (First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851662"/>
            <a:ext cx="6358743" cy="246221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Machine language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coding is done in binary. Code is not easily legible to human beings.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Zero or no abstraction. Tightly coupled to the hardware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programmer must be an expert in hardware and software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1752600"/>
            <a:ext cx="6377992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AEDF0FF-AA80-45D6-BA04-561593619F7C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6DF7FA-FA97-4C3C-A5DA-A5F95F94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0" t="76267" r="23752" b="3724"/>
          <a:stretch/>
        </p:blipFill>
        <p:spPr>
          <a:xfrm>
            <a:off x="1295400" y="5029200"/>
            <a:ext cx="4218744" cy="168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6990467" y="3995319"/>
            <a:ext cx="520153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solidFill>
              <a:srgbClr val="EE9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solidFill>
              <a:srgbClr val="EE9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baseline="30000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3600" b="1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2GL (Second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851662"/>
            <a:ext cx="6365755" cy="212365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Assembly language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Low level of abstraction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Code can be understood by programmers. Instructions are written using mnemonics (instead of opcodes)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For example: LOAD, MUL, DIV, etc.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1752600"/>
            <a:ext cx="636575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16ADD4-6844-4162-A04A-BD264D5B31F7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24F26D6-CF1A-4600-837B-B979D509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322" y="4342504"/>
            <a:ext cx="3726639" cy="224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44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9133143" y="3995319"/>
            <a:ext cx="30588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E71E61"/>
          </a:solidFill>
          <a:ln>
            <a:solidFill>
              <a:srgbClr val="E71E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71E61"/>
          </a:solidFill>
          <a:ln>
            <a:solidFill>
              <a:srgbClr val="EF3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E71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600" b="1" baseline="30000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3GL (Third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242062"/>
            <a:ext cx="8511872" cy="212365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High-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s-MX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abstraction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phrases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s-MX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portability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executed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Java, C++, C#, Python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1143000"/>
            <a:ext cx="8534399" cy="0"/>
          </a:xfrm>
          <a:prstGeom prst="line">
            <a:avLst/>
          </a:prstGeom>
          <a:ln w="19050">
            <a:solidFill>
              <a:srgbClr val="E71E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5790C9-965F-4BD1-805C-A2E53759872D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DE270-6E04-49D5-9515-6880FABCF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12" y="3997477"/>
            <a:ext cx="3509904" cy="26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9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721</Words>
  <Application>Microsoft Macintosh PowerPoint</Application>
  <PresentationFormat>Widescreen</PresentationFormat>
  <Paragraphs>101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Consolas</vt:lpstr>
      <vt:lpstr>Rubik</vt:lpstr>
      <vt:lpstr>Rokkitt</vt:lpstr>
      <vt:lpstr>Calibri</vt:lpstr>
      <vt:lpstr>Office Theme</vt:lpstr>
      <vt:lpstr>Topic 4</vt:lpstr>
      <vt:lpstr>PowerPoint Presentation</vt:lpstr>
      <vt:lpstr>PowerPoint Presentation</vt:lpstr>
      <vt:lpstr>Fortran Punch Card</vt:lpstr>
      <vt:lpstr>Java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Java?</vt:lpstr>
      <vt:lpstr>PowerPoint Presentation</vt:lpstr>
      <vt:lpstr>What is Java?</vt:lpstr>
      <vt:lpstr>PowerPoint Presentation</vt:lpstr>
      <vt:lpstr>Clases</vt:lpstr>
      <vt:lpstr>Compiler</vt:lpstr>
      <vt:lpstr>PowerPoint Presentation</vt:lpstr>
      <vt:lpstr>Java Virtual Machine (JVM)</vt:lpstr>
      <vt:lpstr>TIOBE Rating</vt:lpstr>
      <vt:lpstr>Github’s Octoverse Rating</vt:lpstr>
      <vt:lpstr>Before we begin…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223</cp:revision>
  <dcterms:created xsi:type="dcterms:W3CDTF">2020-08-26T01:11:27Z</dcterms:created>
  <dcterms:modified xsi:type="dcterms:W3CDTF">2023-09-25T13:37:06Z</dcterms:modified>
</cp:coreProperties>
</file>